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6" r:id="rId2"/>
    <p:sldId id="26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0" r:id="rId11"/>
    <p:sldId id="265" r:id="rId12"/>
    <p:sldId id="266" r:id="rId13"/>
    <p:sldId id="271" r:id="rId14"/>
    <p:sldId id="267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47C83-9FF2-4FD6-918E-38DE1A4E65F0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BAC26F-C923-41D9-8FD7-181A49B735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AC26F-C923-41D9-8FD7-181A49B7353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BAC26F-C923-41D9-8FD7-181A49B7353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115C0-5E63-4DAC-9D75-12BCC4A50C5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85047F4-BE8D-470C-9237-106287F8E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115C0-5E63-4DAC-9D75-12BCC4A50C5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47F4-BE8D-470C-9237-106287F8E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85047F4-BE8D-470C-9237-106287F8E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115C0-5E63-4DAC-9D75-12BCC4A50C5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115C0-5E63-4DAC-9D75-12BCC4A50C5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85047F4-BE8D-470C-9237-106287F8E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115C0-5E63-4DAC-9D75-12BCC4A50C5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85047F4-BE8D-470C-9237-106287F8E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133115C0-5E63-4DAC-9D75-12BCC4A50C5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047F4-BE8D-470C-9237-106287F8E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115C0-5E63-4DAC-9D75-12BCC4A50C5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85047F4-BE8D-470C-9237-106287F8E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115C0-5E63-4DAC-9D75-12BCC4A50C5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85047F4-BE8D-470C-9237-106287F8E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115C0-5E63-4DAC-9D75-12BCC4A50C5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85047F4-BE8D-470C-9237-106287F8EDA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85047F4-BE8D-470C-9237-106287F8E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3115C0-5E63-4DAC-9D75-12BCC4A50C5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85047F4-BE8D-470C-9237-106287F8E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133115C0-5E63-4DAC-9D75-12BCC4A50C5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133115C0-5E63-4DAC-9D75-12BCC4A50C59}" type="datetimeFigureOut">
              <a:rPr lang="en-US" smtClean="0"/>
              <a:pPr/>
              <a:t>8/30/2011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85047F4-BE8D-470C-9237-106287F8EDA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124200"/>
            <a:ext cx="6400800" cy="1981200"/>
          </a:xfrm>
        </p:spPr>
        <p:txBody>
          <a:bodyPr>
            <a:normAutofit/>
          </a:bodyPr>
          <a:lstStyle/>
          <a:p>
            <a:r>
              <a:rPr lang="en-US" dirty="0" smtClean="0"/>
              <a:t>Katie Eng</a:t>
            </a:r>
          </a:p>
          <a:p>
            <a:r>
              <a:rPr lang="en-US" dirty="0" smtClean="0"/>
              <a:t>Dayton Pickering</a:t>
            </a:r>
          </a:p>
          <a:p>
            <a:r>
              <a:rPr lang="en-US" dirty="0" smtClean="0"/>
              <a:t>Jessica Riccio</a:t>
            </a:r>
          </a:p>
          <a:p>
            <a:r>
              <a:rPr lang="en-US" dirty="0" smtClean="0"/>
              <a:t>Rury </a:t>
            </a:r>
            <a:r>
              <a:rPr lang="es-GT" dirty="0" smtClean="0"/>
              <a:t>Velásquez</a:t>
            </a:r>
          </a:p>
          <a:p>
            <a:r>
              <a:rPr lang="en-US" dirty="0" smtClean="0"/>
              <a:t>and </a:t>
            </a:r>
            <a:r>
              <a:rPr lang="en-US" dirty="0" smtClean="0"/>
              <a:t>Ian Buck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9144000" cy="1829761"/>
          </a:xfrm>
        </p:spPr>
        <p:txBody>
          <a:bodyPr/>
          <a:lstStyle/>
          <a:p>
            <a:r>
              <a:rPr lang="es-GT" dirty="0" smtClean="0"/>
              <a:t>Colección y Saneamiento del Agua</a:t>
            </a:r>
            <a:endParaRPr lang="es-G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GT" dirty="0" smtClean="0"/>
              <a:t>Muestra del Agua con  </a:t>
            </a:r>
            <a:r>
              <a:rPr lang="es-GT" dirty="0" err="1" smtClean="0"/>
              <a:t>Coliformes</a:t>
            </a:r>
            <a:r>
              <a:rPr lang="es-GT" dirty="0" smtClean="0"/>
              <a:t>- Fuentes</a:t>
            </a:r>
            <a:endParaRPr lang="es-GT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1625" y="1527173"/>
          <a:ext cx="8504237" cy="4820815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214891"/>
                <a:gridCol w="1214891"/>
                <a:gridCol w="1214891"/>
                <a:gridCol w="1214891"/>
                <a:gridCol w="1214891"/>
                <a:gridCol w="1320120"/>
                <a:gridCol w="1109662"/>
              </a:tblGrid>
              <a:tr h="79957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Site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Location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Fecal </a:t>
                      </a:r>
                      <a:r>
                        <a:rPr lang="en-US" sz="1200" dirty="0" err="1" smtClean="0"/>
                        <a:t>Coliforms</a:t>
                      </a:r>
                      <a:endParaRPr lang="en-US" sz="1200" dirty="0" smtClean="0"/>
                    </a:p>
                    <a:p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col</a:t>
                      </a:r>
                      <a:r>
                        <a:rPr lang="en-US" sz="1200" dirty="0" smtClean="0"/>
                        <a:t>/100ml)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Non-Fecal </a:t>
                      </a:r>
                      <a:r>
                        <a:rPr lang="en-US" sz="1200" dirty="0" err="1" smtClean="0"/>
                        <a:t>Coliforms</a:t>
                      </a:r>
                      <a:endParaRPr lang="en-US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col</a:t>
                      </a:r>
                      <a:r>
                        <a:rPr lang="en-US" sz="1200" dirty="0" smtClean="0"/>
                        <a:t>/100ml)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Total </a:t>
                      </a:r>
                      <a:r>
                        <a:rPr lang="en-US" sz="1200" dirty="0" err="1" smtClean="0"/>
                        <a:t>Coliform</a:t>
                      </a:r>
                      <a:endParaRPr lang="en-US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col</a:t>
                      </a:r>
                      <a:r>
                        <a:rPr lang="en-US" sz="1200" dirty="0" smtClean="0"/>
                        <a:t>/100ml)</a:t>
                      </a:r>
                    </a:p>
                    <a:p>
                      <a:r>
                        <a:rPr lang="en-US" sz="1200" dirty="0" smtClean="0"/>
                        <a:t>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Aeromonas</a:t>
                      </a:r>
                      <a:endParaRPr lang="en-US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col</a:t>
                      </a:r>
                      <a:r>
                        <a:rPr lang="en-US" sz="1200" dirty="0" smtClean="0"/>
                        <a:t>/100ml)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Salmonella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col</a:t>
                      </a:r>
                      <a:r>
                        <a:rPr lang="en-US" sz="1200" dirty="0" smtClean="0"/>
                        <a:t>/100ml)</a:t>
                      </a:r>
                    </a:p>
                    <a:p>
                      <a:endParaRPr lang="en-US" sz="1200" dirty="0"/>
                    </a:p>
                  </a:txBody>
                  <a:tcPr/>
                </a:tc>
              </a:tr>
              <a:tr h="799571"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EPA Standards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US National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Absent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5% Positive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i="1" dirty="0" smtClean="0"/>
                        <a:t>5% Positive</a:t>
                      </a:r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i="1" dirty="0"/>
                    </a:p>
                  </a:txBody>
                  <a:tcPr/>
                </a:tc>
              </a:tr>
              <a:tr h="7995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Source 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Sector</a:t>
                      </a:r>
                      <a:r>
                        <a:rPr lang="en-US" sz="1600" baseline="0" dirty="0" smtClean="0"/>
                        <a:t> 1 and 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0/0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20/40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20/40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20/60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0/0</a:t>
                      </a:r>
                      <a:endParaRPr lang="en-US" sz="1600" dirty="0"/>
                    </a:p>
                  </a:txBody>
                  <a:tcPr/>
                </a:tc>
              </a:tr>
              <a:tr h="7995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Source 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Sector</a:t>
                      </a:r>
                      <a:r>
                        <a:rPr lang="en-US" sz="1600" baseline="0" dirty="0" smtClean="0"/>
                        <a:t> 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0/0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0/0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0/0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20/260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0/100</a:t>
                      </a:r>
                      <a:endParaRPr lang="en-US" sz="1600" dirty="0"/>
                    </a:p>
                  </a:txBody>
                  <a:tcPr/>
                </a:tc>
              </a:tr>
              <a:tr h="7995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Source 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Sector</a:t>
                      </a:r>
                      <a:r>
                        <a:rPr lang="en-US" sz="1600" baseline="0" dirty="0" smtClean="0"/>
                        <a:t> 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0/0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0/0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0/0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0/0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0/0</a:t>
                      </a:r>
                      <a:endParaRPr lang="en-US" sz="1600" dirty="0"/>
                    </a:p>
                  </a:txBody>
                  <a:tcPr/>
                </a:tc>
              </a:tr>
              <a:tr h="79957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Source 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Sector</a:t>
                      </a:r>
                      <a:r>
                        <a:rPr lang="en-US" sz="1600" baseline="0" dirty="0" smtClean="0"/>
                        <a:t> 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0/0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240/100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240/100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2000/3200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0/2400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GT" dirty="0" smtClean="0"/>
              <a:t>Análisis del Agua de las Casas 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5029200"/>
          </a:xfrm>
        </p:spPr>
        <p:txBody>
          <a:bodyPr>
            <a:normAutofit fontScale="92500" lnSpcReduction="20000"/>
          </a:bodyPr>
          <a:lstStyle/>
          <a:p>
            <a:r>
              <a:rPr lang="es-GT" dirty="0" smtClean="0"/>
              <a:t>Tomar muestras del agua de las casas de los Guatequeros en San Pablo.</a:t>
            </a:r>
          </a:p>
          <a:p>
            <a:pPr>
              <a:buNone/>
            </a:pPr>
            <a:endParaRPr lang="es-GT" dirty="0" smtClean="0"/>
          </a:p>
          <a:p>
            <a:endParaRPr lang="es-GT" dirty="0" smtClean="0"/>
          </a:p>
          <a:p>
            <a:endParaRPr lang="es-GT" dirty="0" smtClean="0"/>
          </a:p>
          <a:p>
            <a:endParaRPr lang="es-GT" dirty="0" smtClean="0"/>
          </a:p>
          <a:p>
            <a:endParaRPr lang="es-GT" dirty="0" smtClean="0"/>
          </a:p>
          <a:p>
            <a:endParaRPr lang="es-GT" dirty="0" smtClean="0"/>
          </a:p>
          <a:p>
            <a:endParaRPr lang="es-GT" dirty="0" smtClean="0"/>
          </a:p>
          <a:p>
            <a:pPr>
              <a:buNone/>
            </a:pPr>
            <a:endParaRPr lang="es-GT" dirty="0" smtClean="0"/>
          </a:p>
          <a:p>
            <a:r>
              <a:rPr lang="es-GT" dirty="0" smtClean="0"/>
              <a:t>Examinamos las muestras del agua con análisises y metro de </a:t>
            </a:r>
            <a:r>
              <a:rPr lang="en-US" dirty="0" smtClean="0"/>
              <a:t>“Turbidity.”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304800" y="2697480"/>
          <a:ext cx="40386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358140">
                <a:tc>
                  <a:txBody>
                    <a:bodyPr/>
                    <a:lstStyle/>
                    <a:p>
                      <a:r>
                        <a:rPr lang="en-US" dirty="0" smtClean="0"/>
                        <a:t>Casa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Sector</a:t>
                      </a:r>
                      <a:endParaRPr lang="en-US" dirty="0"/>
                    </a:p>
                  </a:txBody>
                  <a:tcPr/>
                </a:tc>
              </a:tr>
              <a:tr h="358140">
                <a:tc>
                  <a:txBody>
                    <a:bodyPr/>
                    <a:lstStyle/>
                    <a:p>
                      <a:r>
                        <a:rPr lang="en-US" dirty="0" smtClean="0"/>
                        <a:t>Casa</a:t>
                      </a:r>
                      <a:r>
                        <a:rPr lang="en-US" baseline="0" dirty="0" smtClean="0"/>
                        <a:t> Julio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58140">
                <a:tc>
                  <a:txBody>
                    <a:bodyPr/>
                    <a:lstStyle/>
                    <a:p>
                      <a:r>
                        <a:rPr lang="en-US" dirty="0" smtClean="0"/>
                        <a:t>Casa Mimi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58140">
                <a:tc>
                  <a:txBody>
                    <a:bodyPr/>
                    <a:lstStyle/>
                    <a:p>
                      <a:r>
                        <a:rPr lang="en-US" dirty="0" smtClean="0"/>
                        <a:t>Casa Yoni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58140">
                <a:tc>
                  <a:txBody>
                    <a:bodyPr/>
                    <a:lstStyle/>
                    <a:p>
                      <a:r>
                        <a:rPr lang="en-US" dirty="0" smtClean="0"/>
                        <a:t>Casa Henry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58140">
                <a:tc>
                  <a:txBody>
                    <a:bodyPr/>
                    <a:lstStyle/>
                    <a:p>
                      <a:r>
                        <a:rPr lang="en-US" dirty="0" smtClean="0"/>
                        <a:t>Casa Miguel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6" descr="DSC_03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2514600"/>
            <a:ext cx="3889021" cy="26033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GT" dirty="0" smtClean="0"/>
              <a:t>Muestra del Agua - Hogares</a:t>
            </a:r>
            <a:endParaRPr lang="es-GT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4800" y="1287842"/>
          <a:ext cx="8504238" cy="5570158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298575"/>
                <a:gridCol w="1143000"/>
                <a:gridCol w="1676400"/>
                <a:gridCol w="1828800"/>
                <a:gridCol w="1140090"/>
                <a:gridCol w="1417373"/>
              </a:tblGrid>
              <a:tr h="53023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Site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Location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Total</a:t>
                      </a:r>
                      <a:r>
                        <a:rPr lang="en-US" sz="1400" baseline="0" dirty="0" smtClean="0"/>
                        <a:t> Dissolved Solids (mg/L)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Dissolved Oxygen</a:t>
                      </a:r>
                    </a:p>
                    <a:p>
                      <a:r>
                        <a:rPr lang="en-US" sz="1400" dirty="0" smtClean="0"/>
                        <a:t>(mg/L)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pH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Turbidity</a:t>
                      </a:r>
                    </a:p>
                    <a:p>
                      <a:r>
                        <a:rPr lang="en-US" sz="1400" dirty="0" smtClean="0"/>
                        <a:t>(NTU)</a:t>
                      </a:r>
                      <a:endParaRPr lang="en-US" sz="1400" dirty="0"/>
                    </a:p>
                  </a:txBody>
                  <a:tcPr/>
                </a:tc>
              </a:tr>
              <a:tr h="549981"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EPA Standards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US National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500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5 (aquatic life) 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6.5-8.5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i="1" dirty="0" smtClean="0"/>
                        <a:t>1 (95% of samples need to be below 0.3 NTU)</a:t>
                      </a:r>
                      <a:endParaRPr lang="en-US" sz="1200" i="1" dirty="0"/>
                    </a:p>
                  </a:txBody>
                  <a:tcPr/>
                </a:tc>
              </a:tr>
              <a:tr h="54998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Casa de Ian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Sac, CA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101.12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5.17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6.63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</a:t>
                      </a:r>
                      <a:endParaRPr lang="en-US" sz="1200" dirty="0"/>
                    </a:p>
                  </a:txBody>
                  <a:tcPr/>
                </a:tc>
              </a:tr>
              <a:tr h="54998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Casa </a:t>
                      </a:r>
                      <a:r>
                        <a:rPr lang="en-US" sz="1200" baseline="0" dirty="0" smtClean="0"/>
                        <a:t> #1 </a:t>
                      </a:r>
                      <a:r>
                        <a:rPr lang="en-US" sz="1200" dirty="0" smtClean="0"/>
                        <a:t>(Tap</a:t>
                      </a:r>
                      <a:r>
                        <a:rPr lang="en-US" sz="1200" dirty="0" smtClean="0"/>
                        <a:t>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Sector</a:t>
                      </a:r>
                      <a:r>
                        <a:rPr lang="en-US" sz="1200" baseline="0" dirty="0" smtClean="0"/>
                        <a:t> 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37.12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5.79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5.00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</a:t>
                      </a:r>
                      <a:endParaRPr lang="en-US" sz="1200" dirty="0"/>
                    </a:p>
                  </a:txBody>
                  <a:tcPr/>
                </a:tc>
              </a:tr>
              <a:tr h="54998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Casa </a:t>
                      </a:r>
                      <a:r>
                        <a:rPr lang="en-US" sz="1200" dirty="0" smtClean="0"/>
                        <a:t>#1 </a:t>
                      </a:r>
                      <a:r>
                        <a:rPr lang="en-US" sz="1200" dirty="0" smtClean="0"/>
                        <a:t>(Drinking)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Sector 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37.76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4.72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6.32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</a:t>
                      </a:r>
                      <a:endParaRPr lang="en-US" sz="1200" dirty="0"/>
                    </a:p>
                  </a:txBody>
                  <a:tcPr/>
                </a:tc>
              </a:tr>
              <a:tr h="54998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Casa </a:t>
                      </a:r>
                      <a:r>
                        <a:rPr lang="en-US" sz="1200" dirty="0" smtClean="0"/>
                        <a:t>#2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smtClean="0"/>
                        <a:t>(Drinking)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Sector 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39.04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3.05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5.64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</a:t>
                      </a:r>
                      <a:endParaRPr lang="en-US" sz="1200" dirty="0"/>
                    </a:p>
                  </a:txBody>
                  <a:tcPr/>
                </a:tc>
              </a:tr>
              <a:tr h="54998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Casa </a:t>
                      </a:r>
                      <a:r>
                        <a:rPr lang="en-US" sz="1200" dirty="0" smtClean="0"/>
                        <a:t>#3 </a:t>
                      </a:r>
                      <a:r>
                        <a:rPr lang="en-US" sz="1200" dirty="0" smtClean="0"/>
                        <a:t>(Tap)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Sector</a:t>
                      </a:r>
                      <a:r>
                        <a:rPr lang="en-US" sz="1200" baseline="0" dirty="0" smtClean="0"/>
                        <a:t> 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42.88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5.80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5.29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</a:t>
                      </a:r>
                      <a:endParaRPr lang="en-US" sz="1200" dirty="0"/>
                    </a:p>
                  </a:txBody>
                  <a:tcPr/>
                </a:tc>
              </a:tr>
              <a:tr h="54998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Casa </a:t>
                      </a:r>
                      <a:r>
                        <a:rPr lang="en-US" sz="1200" dirty="0" smtClean="0"/>
                        <a:t>#3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smtClean="0"/>
                        <a:t>(Drinking)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Sector</a:t>
                      </a:r>
                      <a:r>
                        <a:rPr lang="en-US" sz="1200" baseline="0" dirty="0" smtClean="0"/>
                        <a:t> 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43.52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3.69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5.71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</a:t>
                      </a:r>
                      <a:endParaRPr lang="en-US" sz="1200" dirty="0"/>
                    </a:p>
                  </a:txBody>
                  <a:tcPr/>
                </a:tc>
              </a:tr>
              <a:tr h="54998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Casa </a:t>
                      </a:r>
                      <a:r>
                        <a:rPr lang="en-US" sz="1200" dirty="0" smtClean="0"/>
                        <a:t>#4 </a:t>
                      </a:r>
                      <a:r>
                        <a:rPr lang="en-US" sz="1200" dirty="0" smtClean="0"/>
                        <a:t>(Drinking)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Sector 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42.88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5.42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</a:t>
                      </a:r>
                      <a:endParaRPr lang="en-US" sz="1200" dirty="0"/>
                    </a:p>
                  </a:txBody>
                  <a:tcPr/>
                </a:tc>
              </a:tr>
              <a:tr h="549981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Casa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smtClean="0"/>
                        <a:t>#5 </a:t>
                      </a:r>
                      <a:r>
                        <a:rPr lang="en-US" sz="1200" baseline="0" dirty="0" smtClean="0"/>
                        <a:t>(Drinking) 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Sector</a:t>
                      </a:r>
                      <a:r>
                        <a:rPr lang="en-US" sz="1200" baseline="0" dirty="0" smtClean="0"/>
                        <a:t> 4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40.32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4.61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5.45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0.0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Muestra</a:t>
            </a:r>
            <a:r>
              <a:rPr lang="en-US" dirty="0" smtClean="0"/>
              <a:t> del Agua de </a:t>
            </a:r>
            <a:r>
              <a:rPr lang="en-US" dirty="0" err="1" smtClean="0"/>
              <a:t>Coliform</a:t>
            </a:r>
            <a:r>
              <a:rPr lang="en-US" dirty="0" smtClean="0"/>
              <a:t> - </a:t>
            </a:r>
            <a:r>
              <a:rPr lang="en-US" dirty="0" err="1" smtClean="0"/>
              <a:t>Hogares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304800" y="1295400"/>
          <a:ext cx="8504237" cy="5044440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374775"/>
                <a:gridCol w="1055007"/>
                <a:gridCol w="1214891"/>
                <a:gridCol w="1214891"/>
                <a:gridCol w="1214891"/>
                <a:gridCol w="1214891"/>
                <a:gridCol w="121489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Site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Location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Fecal </a:t>
                      </a:r>
                      <a:r>
                        <a:rPr lang="en-US" sz="1200" dirty="0" err="1" smtClean="0"/>
                        <a:t>Coliforms</a:t>
                      </a:r>
                      <a:endParaRPr lang="en-US" sz="1200" dirty="0" smtClean="0"/>
                    </a:p>
                    <a:p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col</a:t>
                      </a:r>
                      <a:r>
                        <a:rPr lang="en-US" sz="1200" dirty="0" smtClean="0"/>
                        <a:t>/100ml)</a:t>
                      </a:r>
                    </a:p>
                    <a:p>
                      <a:r>
                        <a:rPr lang="en-US" sz="1200" dirty="0" smtClean="0"/>
                        <a:t>(48/72</a:t>
                      </a:r>
                      <a:r>
                        <a:rPr lang="en-US" sz="1200" baseline="0" dirty="0" smtClean="0"/>
                        <a:t> hr)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Non-Fecal </a:t>
                      </a:r>
                      <a:r>
                        <a:rPr lang="en-US" sz="1200" dirty="0" err="1" smtClean="0"/>
                        <a:t>Coliforms</a:t>
                      </a:r>
                      <a:endParaRPr lang="en-US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col</a:t>
                      </a:r>
                      <a:r>
                        <a:rPr lang="en-US" sz="1200" dirty="0" smtClean="0"/>
                        <a:t>/100ml)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(48/72</a:t>
                      </a:r>
                      <a:r>
                        <a:rPr lang="en-US" sz="1200" baseline="0" dirty="0" smtClean="0"/>
                        <a:t> hr)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Total </a:t>
                      </a:r>
                      <a:r>
                        <a:rPr lang="en-US" sz="1200" dirty="0" err="1" smtClean="0"/>
                        <a:t>Coliform</a:t>
                      </a:r>
                      <a:endParaRPr lang="en-US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col</a:t>
                      </a:r>
                      <a:r>
                        <a:rPr lang="en-US" sz="1200" dirty="0" smtClean="0"/>
                        <a:t>/100ml)</a:t>
                      </a:r>
                      <a:endParaRPr lang="en-US" sz="12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(48/72</a:t>
                      </a:r>
                      <a:r>
                        <a:rPr lang="en-US" sz="1200" baseline="0" dirty="0" smtClean="0"/>
                        <a:t> hr)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Aeromonas</a:t>
                      </a:r>
                      <a:endParaRPr lang="en-US" sz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col</a:t>
                      </a:r>
                      <a:r>
                        <a:rPr lang="en-US" sz="1200" dirty="0" smtClean="0"/>
                        <a:t>/100ml)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(48/72</a:t>
                      </a:r>
                      <a:r>
                        <a:rPr lang="en-US" sz="1200" baseline="0" dirty="0" smtClean="0"/>
                        <a:t> hr)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Salmonella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</a:t>
                      </a:r>
                      <a:r>
                        <a:rPr lang="en-US" sz="1200" dirty="0" err="1" smtClean="0"/>
                        <a:t>col</a:t>
                      </a:r>
                      <a:r>
                        <a:rPr lang="en-US" sz="1200" dirty="0" smtClean="0"/>
                        <a:t>/100ml)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(48/72</a:t>
                      </a:r>
                      <a:r>
                        <a:rPr lang="en-US" sz="1200" baseline="0" dirty="0" smtClean="0"/>
                        <a:t> hr)</a:t>
                      </a:r>
                      <a:endParaRPr lang="en-US" sz="12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i="1" dirty="0" smtClean="0"/>
                        <a:t>EPA Standards</a:t>
                      </a:r>
                      <a:endParaRPr lang="en-US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1" dirty="0" smtClean="0"/>
                        <a:t>US National</a:t>
                      </a:r>
                      <a:endParaRPr lang="en-US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1" dirty="0" smtClean="0"/>
                        <a:t>Absent</a:t>
                      </a:r>
                      <a:endParaRPr lang="en-US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1" dirty="0" smtClean="0"/>
                        <a:t>5% Positive</a:t>
                      </a:r>
                      <a:endParaRPr lang="en-US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i="1" dirty="0" smtClean="0"/>
                        <a:t>5% Positive</a:t>
                      </a:r>
                      <a:endParaRPr lang="en-US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4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Casa</a:t>
                      </a:r>
                      <a:r>
                        <a:rPr lang="en-US" sz="1400" baseline="0" dirty="0" smtClean="0"/>
                        <a:t> #1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dirty="0" smtClean="0"/>
                        <a:t>(Tap)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Sector</a:t>
                      </a:r>
                      <a:r>
                        <a:rPr lang="en-US" sz="1400" baseline="0" dirty="0" smtClean="0"/>
                        <a:t> 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0/20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0/20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1000/2100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Casa </a:t>
                      </a:r>
                      <a:r>
                        <a:rPr lang="en-US" sz="1400" dirty="0" smtClean="0"/>
                        <a:t>#1 </a:t>
                      </a:r>
                      <a:r>
                        <a:rPr lang="en-US" sz="1400" dirty="0" smtClean="0"/>
                        <a:t>(Filtered)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Sector 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0/300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0/300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1600/5200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0/400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Casa </a:t>
                      </a:r>
                      <a:r>
                        <a:rPr lang="en-US" sz="1400" dirty="0" smtClean="0"/>
                        <a:t>#2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smtClean="0"/>
                        <a:t>(Drinking)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Sector 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0/100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Casa </a:t>
                      </a:r>
                      <a:r>
                        <a:rPr lang="en-US" sz="1400" dirty="0" smtClean="0"/>
                        <a:t>#3 </a:t>
                      </a:r>
                      <a:r>
                        <a:rPr lang="en-US" sz="1400" dirty="0" smtClean="0"/>
                        <a:t>(Tap)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Sector</a:t>
                      </a:r>
                      <a:r>
                        <a:rPr lang="en-US" sz="1400" baseline="0" dirty="0" smtClean="0"/>
                        <a:t> 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1500/1800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0/20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Casa </a:t>
                      </a:r>
                      <a:r>
                        <a:rPr lang="en-US" sz="1400" dirty="0" smtClean="0"/>
                        <a:t>#3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smtClean="0"/>
                        <a:t>(Drinking)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Sector</a:t>
                      </a:r>
                      <a:r>
                        <a:rPr lang="en-US" sz="1400" baseline="0" dirty="0" smtClean="0"/>
                        <a:t> 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20/40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0/20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Casa </a:t>
                      </a:r>
                      <a:r>
                        <a:rPr lang="en-US" sz="1400" dirty="0" smtClean="0"/>
                        <a:t>#4 </a:t>
                      </a:r>
                      <a:r>
                        <a:rPr lang="en-US" sz="1400" dirty="0" smtClean="0"/>
                        <a:t>(Drinking)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Sector 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200/1560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Casa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smtClean="0"/>
                        <a:t>#5 </a:t>
                      </a:r>
                      <a:r>
                        <a:rPr lang="en-US" sz="1400" baseline="0" dirty="0" smtClean="0"/>
                        <a:t>(Drinking)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Sector</a:t>
                      </a:r>
                      <a:r>
                        <a:rPr lang="en-US" sz="1400" baseline="0" dirty="0" smtClean="0"/>
                        <a:t> 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600/1360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School (Filter)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Sector 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20/20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20/20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40/100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0/220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Plan de Seguimiento 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GT" dirty="0" smtClean="0"/>
              <a:t>Continuar examinando con agua hervido v. eficacia</a:t>
            </a:r>
          </a:p>
          <a:p>
            <a:endParaRPr lang="es-GT" dirty="0" smtClean="0"/>
          </a:p>
          <a:p>
            <a:r>
              <a:rPr lang="es-GT" dirty="0" smtClean="0"/>
              <a:t>Pensar sobre soluciones para saneamiento del agua en las casas.</a:t>
            </a:r>
          </a:p>
          <a:p>
            <a:endParaRPr lang="es-GT" dirty="0" smtClean="0"/>
          </a:p>
          <a:p>
            <a:r>
              <a:rPr lang="es-GT" dirty="0" smtClean="0"/>
              <a:t>Investigaciones de Chloro y si es apropiada para San Pablo</a:t>
            </a:r>
          </a:p>
        </p:txBody>
      </p:sp>
      <p:pic>
        <p:nvPicPr>
          <p:cNvPr id="5" name="Content Placeholder 4" descr="DSC_041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4800600" y="2360606"/>
            <a:ext cx="4038600" cy="270352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¿Preguntas?</a:t>
            </a:r>
            <a:endParaRPr lang="en-US" dirty="0"/>
          </a:p>
        </p:txBody>
      </p:sp>
      <p:pic>
        <p:nvPicPr>
          <p:cNvPr id="6" name="Content Placeholder 5" descr="DSCF0339 - Copy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839244" y="1527175"/>
            <a:ext cx="3429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Nuestro</a:t>
            </a:r>
            <a:r>
              <a:rPr lang="en-US" dirty="0" smtClean="0"/>
              <a:t> Grup0</a:t>
            </a:r>
            <a:endParaRPr lang="en-US" dirty="0"/>
          </a:p>
        </p:txBody>
      </p:sp>
      <p:pic>
        <p:nvPicPr>
          <p:cNvPr id="4" name="Content Placeholder 3" descr="DSC_035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676400"/>
            <a:ext cx="6829778" cy="4572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Declaración del Problema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s-GT" dirty="0" smtClean="0"/>
              <a:t>Las condiciones del agua en San Pablo mas o menos son desconocidos.</a:t>
            </a:r>
          </a:p>
          <a:p>
            <a:endParaRPr lang="es-GT" dirty="0" smtClean="0"/>
          </a:p>
          <a:p>
            <a:r>
              <a:rPr lang="es-GT" dirty="0" smtClean="0"/>
              <a:t>Hay una abundancia del agua de la lluvia durante la estación mojada y falta agua en la estación seca para agricultura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" name="Content Placeholder 4" descr="DSC_0043.JPG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lum bright="-10000"/>
          </a:blip>
          <a:stretch>
            <a:fillRect/>
          </a:stretch>
        </p:blipFill>
        <p:spPr>
          <a:xfrm rot="5400000">
            <a:off x="4614528" y="2395872"/>
            <a:ext cx="4352807" cy="29138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Retos del Proyecto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s-GT" dirty="0" smtClean="0"/>
              <a:t>Nuestro problema propuesto no estaba realizado cuando nosotros llegamos en San Pablo.</a:t>
            </a:r>
          </a:p>
          <a:p>
            <a:pPr lvl="1"/>
            <a:r>
              <a:rPr lang="es-GT" dirty="0" smtClean="0"/>
              <a:t>Después de observando las condiciones en San Pablo, descubrimos que un filtro de arena no estaba la tecnología mas apropiada para usar aquí.</a:t>
            </a:r>
          </a:p>
          <a:p>
            <a:pPr lvl="1">
              <a:buNone/>
            </a:pPr>
            <a:endParaRPr lang="es-GT" dirty="0" smtClean="0"/>
          </a:p>
          <a:p>
            <a:r>
              <a:rPr lang="es-GT" dirty="0" smtClean="0"/>
              <a:t>Los materiales que necesitamos frecuentemente no estaban disponibles.</a:t>
            </a:r>
          </a:p>
          <a:p>
            <a:endParaRPr lang="es-GT" dirty="0" smtClean="0"/>
          </a:p>
          <a:p>
            <a:r>
              <a:rPr lang="es-GT" dirty="0" smtClean="0"/>
              <a:t>Investigaciones y comunicaciones eran difíciles </a:t>
            </a:r>
          </a:p>
          <a:p>
            <a:pPr lvl="1"/>
            <a:r>
              <a:rPr lang="es-GT" dirty="0" smtClean="0"/>
              <a:t>La Novia de Pete ( El Internet)</a:t>
            </a:r>
          </a:p>
          <a:p>
            <a:pPr lvl="1">
              <a:buNone/>
            </a:pPr>
            <a:endParaRPr lang="es-G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Colección del Agua</a:t>
            </a:r>
            <a:endParaRPr lang="es-GT" dirty="0"/>
          </a:p>
        </p:txBody>
      </p:sp>
      <p:pic>
        <p:nvPicPr>
          <p:cNvPr id="5" name="Content Placeholder 4" descr="DSC_002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93133" y="2421467"/>
            <a:ext cx="4507654" cy="301752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1600200"/>
            <a:ext cx="4038600" cy="4453128"/>
          </a:xfrm>
        </p:spPr>
        <p:txBody>
          <a:bodyPr/>
          <a:lstStyle/>
          <a:p>
            <a:r>
              <a:rPr lang="es-GT" dirty="0" smtClean="0"/>
              <a:t>Los canales para agua en  Casa Guateca</a:t>
            </a:r>
          </a:p>
          <a:p>
            <a:endParaRPr lang="es-GT" dirty="0" smtClean="0"/>
          </a:p>
          <a:p>
            <a:r>
              <a:rPr lang="es-GT" dirty="0" smtClean="0"/>
              <a:t>El deposito para colección de la lluvia para usar en la cocina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GT" dirty="0" smtClean="0"/>
              <a:t>Los Canales para Agua y el Depósit0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524000"/>
            <a:ext cx="4038600" cy="4529328"/>
          </a:xfrm>
        </p:spPr>
        <p:txBody>
          <a:bodyPr>
            <a:normAutofit/>
          </a:bodyPr>
          <a:lstStyle/>
          <a:p>
            <a:r>
              <a:rPr lang="es-GT" dirty="0" smtClean="0"/>
              <a:t>Diseñamos muletas de madera para apoyar los canales para agua</a:t>
            </a:r>
          </a:p>
          <a:p>
            <a:endParaRPr lang="es-GT" dirty="0" smtClean="0"/>
          </a:p>
          <a:p>
            <a:r>
              <a:rPr lang="es-GT" dirty="0" smtClean="0"/>
              <a:t>Conectamos el pitorro al deposito usando tubos de PVC</a:t>
            </a:r>
          </a:p>
          <a:p>
            <a:endParaRPr lang="es-GT" dirty="0" smtClean="0"/>
          </a:p>
          <a:p>
            <a:r>
              <a:rPr lang="es-GT" dirty="0" smtClean="0"/>
              <a:t>Arreglar goteras y puntos de erosión del sistema</a:t>
            </a:r>
            <a:endParaRPr lang="es-GT" dirty="0"/>
          </a:p>
        </p:txBody>
      </p:sp>
      <p:pic>
        <p:nvPicPr>
          <p:cNvPr id="5" name="Content Placeholder 4" descr="DSC_0243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4512732" y="2421468"/>
            <a:ext cx="4507655" cy="30175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Saneamiento del Agua</a:t>
            </a:r>
            <a:endParaRPr lang="es-GT" dirty="0"/>
          </a:p>
        </p:txBody>
      </p:sp>
      <p:pic>
        <p:nvPicPr>
          <p:cNvPr id="5" name="Content Placeholder 4" descr="DSC_0323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93133" y="2421467"/>
            <a:ext cx="4507654" cy="301752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s-GT" dirty="0" smtClean="0"/>
              <a:t>Muestras del agua de los fuentes</a:t>
            </a:r>
          </a:p>
          <a:p>
            <a:endParaRPr lang="es-GT" dirty="0" smtClean="0"/>
          </a:p>
          <a:p>
            <a:r>
              <a:rPr lang="es-GT" dirty="0" smtClean="0"/>
              <a:t>Muestras del agua de las casas y </a:t>
            </a:r>
            <a:r>
              <a:rPr lang="es-GT" smtClean="0"/>
              <a:t>agua </a:t>
            </a:r>
            <a:r>
              <a:rPr lang="es-GT" smtClean="0"/>
              <a:t>chorro</a:t>
            </a:r>
            <a:r>
              <a:rPr lang="es-GT" smtClean="0"/>
              <a:t>.</a:t>
            </a:r>
            <a:endParaRPr lang="es-G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GT" dirty="0" smtClean="0"/>
              <a:t>Analizar de los Fuentes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5029200"/>
          </a:xfrm>
        </p:spPr>
        <p:txBody>
          <a:bodyPr>
            <a:normAutofit/>
          </a:bodyPr>
          <a:lstStyle/>
          <a:p>
            <a:r>
              <a:rPr lang="es-GT" dirty="0" smtClean="0"/>
              <a:t>Escalamos a los cuatro fuentes en San Pablo para obtener muestras.</a:t>
            </a:r>
          </a:p>
          <a:p>
            <a:endParaRPr lang="es-GT" dirty="0" smtClean="0"/>
          </a:p>
          <a:p>
            <a:endParaRPr lang="es-GT" dirty="0" smtClean="0"/>
          </a:p>
          <a:p>
            <a:endParaRPr lang="es-GT" dirty="0" smtClean="0"/>
          </a:p>
          <a:p>
            <a:endParaRPr lang="es-GT" dirty="0" smtClean="0"/>
          </a:p>
          <a:p>
            <a:endParaRPr lang="es-GT" dirty="0" smtClean="0"/>
          </a:p>
          <a:p>
            <a:r>
              <a:rPr lang="es-GT" dirty="0" smtClean="0"/>
              <a:t>Examinamos las muestras con los </a:t>
            </a:r>
            <a:r>
              <a:rPr lang="es-GT" dirty="0" err="1" smtClean="0"/>
              <a:t>análisises</a:t>
            </a:r>
            <a:r>
              <a:rPr lang="es-GT" dirty="0" smtClean="0"/>
              <a:t>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</p:nvPr>
        </p:nvGraphicFramePr>
        <p:xfrm>
          <a:off x="304800" y="2590800"/>
          <a:ext cx="4038600" cy="1950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Fuente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Sector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Servido</a:t>
                      </a:r>
                      <a:endParaRPr lang="en-US" dirty="0"/>
                    </a:p>
                  </a:txBody>
                  <a:tcPr/>
                </a:tc>
              </a:tr>
              <a:tr h="46736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and 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Picture 8" descr="DSC_04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4581407" y="2352793"/>
            <a:ext cx="4553185" cy="304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GT" dirty="0" smtClean="0"/>
              <a:t>Muestras del Agua con el “</a:t>
            </a:r>
            <a:r>
              <a:rPr lang="es-GT" dirty="0" err="1" smtClean="0"/>
              <a:t>Multi</a:t>
            </a:r>
            <a:r>
              <a:rPr lang="es-GT" dirty="0" smtClean="0"/>
              <a:t> Meter”- Fuentes</a:t>
            </a:r>
            <a:endParaRPr lang="es-GT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990600" y="1447800"/>
          <a:ext cx="7114645" cy="5050212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1422929"/>
                <a:gridCol w="1475846"/>
                <a:gridCol w="1370012"/>
                <a:gridCol w="1422929"/>
                <a:gridCol w="1422929"/>
              </a:tblGrid>
              <a:tr h="117524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Location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Dissolved Solids (mg/L)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Dissolved Oxygen</a:t>
                      </a:r>
                    </a:p>
                    <a:p>
                      <a:pPr algn="ctr"/>
                      <a:r>
                        <a:rPr lang="en-US" dirty="0" smtClean="0"/>
                        <a:t>(mg/L)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Turbidity</a:t>
                      </a:r>
                    </a:p>
                    <a:p>
                      <a:pPr algn="ctr"/>
                      <a:r>
                        <a:rPr lang="en-US" dirty="0" smtClean="0"/>
                        <a:t>(NTU)</a:t>
                      </a:r>
                      <a:endParaRPr lang="en-US" dirty="0"/>
                    </a:p>
                  </a:txBody>
                  <a:tcPr/>
                </a:tc>
              </a:tr>
              <a:tr h="934169"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/>
                        <a:t>EPA Standards</a:t>
                      </a:r>
                      <a:endParaRPr lang="en-US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/>
                        <a:t>US National</a:t>
                      </a:r>
                      <a:endParaRPr lang="en-US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/>
                        <a:t>500</a:t>
                      </a:r>
                      <a:endParaRPr lang="en-US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/>
                        <a:t>5 (aquatic life) </a:t>
                      </a:r>
                      <a:endParaRPr lang="en-US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i="1" dirty="0" smtClean="0"/>
                        <a:t>1 (95% of samples need to be below 0.3 NTU)</a:t>
                      </a:r>
                      <a:endParaRPr lang="en-US" sz="1400" i="1" dirty="0"/>
                    </a:p>
                  </a:txBody>
                  <a:tcPr/>
                </a:tc>
              </a:tr>
              <a:tr h="7291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Source 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Sector</a:t>
                      </a:r>
                      <a:r>
                        <a:rPr lang="en-US" sz="1600" baseline="0" dirty="0" smtClean="0"/>
                        <a:t> 1 and 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42.88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4.55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</a:t>
                      </a:r>
                      <a:endParaRPr lang="en-US" sz="1600" dirty="0"/>
                    </a:p>
                  </a:txBody>
                  <a:tcPr/>
                </a:tc>
              </a:tr>
              <a:tr h="7291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Source 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Sector</a:t>
                      </a:r>
                      <a:r>
                        <a:rPr lang="en-US" sz="1600" baseline="0" dirty="0" smtClean="0"/>
                        <a:t> 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32.64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</a:t>
                      </a:r>
                      <a:endParaRPr lang="en-US" sz="1600" dirty="0"/>
                    </a:p>
                  </a:txBody>
                  <a:tcPr/>
                </a:tc>
              </a:tr>
              <a:tr h="7291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Source 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Sector</a:t>
                      </a:r>
                      <a:r>
                        <a:rPr lang="en-US" sz="1600" baseline="0" dirty="0" smtClean="0"/>
                        <a:t> 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49.92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4.61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</a:t>
                      </a:r>
                      <a:endParaRPr lang="en-US" sz="1600" dirty="0"/>
                    </a:p>
                  </a:txBody>
                  <a:tcPr/>
                </a:tc>
              </a:tr>
              <a:tr h="72915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Source 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Sector</a:t>
                      </a:r>
                      <a:r>
                        <a:rPr lang="en-US" sz="1600" baseline="0" dirty="0" smtClean="0"/>
                        <a:t> 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28.8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4.41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0.0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1562</TotalTime>
  <Words>783</Words>
  <Application>Microsoft Office PowerPoint</Application>
  <PresentationFormat>On-screen Show (4:3)</PresentationFormat>
  <Paragraphs>305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Civic</vt:lpstr>
      <vt:lpstr>Colección y Saneamiento del Agua</vt:lpstr>
      <vt:lpstr>Nuestro Grup0</vt:lpstr>
      <vt:lpstr>Declaración del Problema</vt:lpstr>
      <vt:lpstr>Retos del Proyecto</vt:lpstr>
      <vt:lpstr>Colección del Agua</vt:lpstr>
      <vt:lpstr>Los Canales para Agua y el Depósit0</vt:lpstr>
      <vt:lpstr>Saneamiento del Agua</vt:lpstr>
      <vt:lpstr>Analizar de los Fuentes</vt:lpstr>
      <vt:lpstr>Muestras del Agua con el “Multi Meter”- Fuentes</vt:lpstr>
      <vt:lpstr>Muestra del Agua con  Coliformes- Fuentes</vt:lpstr>
      <vt:lpstr>Análisis del Agua de las Casas </vt:lpstr>
      <vt:lpstr>Muestra del Agua - Hogares</vt:lpstr>
      <vt:lpstr>Muestra del Agua de Coliform - Hogares</vt:lpstr>
      <vt:lpstr>Plan de Seguimiento </vt:lpstr>
      <vt:lpstr>¿Preguntas?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 Collection and Sanitation</dc:title>
  <dc:creator>Jessica</dc:creator>
  <cp:lastModifiedBy>Jessica</cp:lastModifiedBy>
  <cp:revision>69</cp:revision>
  <dcterms:created xsi:type="dcterms:W3CDTF">2011-08-25T16:03:59Z</dcterms:created>
  <dcterms:modified xsi:type="dcterms:W3CDTF">2011-08-30T21:13:49Z</dcterms:modified>
</cp:coreProperties>
</file>